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9" r:id="rId2"/>
    <p:sldId id="260"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7"/>
    <p:restoredTop sz="94648"/>
  </p:normalViewPr>
  <p:slideViewPr>
    <p:cSldViewPr snapToGrid="0" snapToObjects="1">
      <p:cViewPr varScale="1">
        <p:scale>
          <a:sx n="78" d="100"/>
          <a:sy n="78" d="100"/>
        </p:scale>
        <p:origin x="648"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3C0D9-6072-EE42-AB06-B0FEBE9D2939}" type="datetimeFigureOut">
              <a:rPr lang="en-US" smtClean="0"/>
              <a:t>4/6/2023</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69A6F-7FBF-6940-B7AB-4B4B241668A7}" type="slidenum">
              <a:rPr lang="en-US" smtClean="0"/>
              <a:t>‹#›</a:t>
            </a:fld>
            <a:endParaRPr lang="en-US" dirty="0"/>
          </a:p>
        </p:txBody>
      </p:sp>
    </p:spTree>
    <p:extLst>
      <p:ext uri="{BB962C8B-B14F-4D97-AF65-F5344CB8AC3E}">
        <p14:creationId xmlns:p14="http://schemas.microsoft.com/office/powerpoint/2010/main" val="174377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69A6F-7FBF-6940-B7AB-4B4B241668A7}" type="slidenum">
              <a:rPr lang="en-US" smtClean="0"/>
              <a:t>1</a:t>
            </a:fld>
            <a:endParaRPr lang="en-US" dirty="0"/>
          </a:p>
        </p:txBody>
      </p:sp>
    </p:spTree>
    <p:extLst>
      <p:ext uri="{BB962C8B-B14F-4D97-AF65-F5344CB8AC3E}">
        <p14:creationId xmlns:p14="http://schemas.microsoft.com/office/powerpoint/2010/main" val="214385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469A6F-7FBF-6940-B7AB-4B4B241668A7}" type="slidenum">
              <a:rPr lang="en-US" smtClean="0"/>
              <a:t>2</a:t>
            </a:fld>
            <a:endParaRPr lang="en-US" dirty="0"/>
          </a:p>
        </p:txBody>
      </p:sp>
    </p:spTree>
    <p:extLst>
      <p:ext uri="{BB962C8B-B14F-4D97-AF65-F5344CB8AC3E}">
        <p14:creationId xmlns:p14="http://schemas.microsoft.com/office/powerpoint/2010/main" val="9641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87726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347244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179783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70773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417149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232143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142891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283591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420232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164711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0D0A02-DB3F-574B-AB13-2D61F9C62B9B}"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F27864-99F7-C94B-827C-BF12A6E18587}" type="slidenum">
              <a:rPr lang="en-US" smtClean="0"/>
              <a:t>‹#›</a:t>
            </a:fld>
            <a:endParaRPr lang="en-US" dirty="0"/>
          </a:p>
        </p:txBody>
      </p:sp>
    </p:spTree>
    <p:extLst>
      <p:ext uri="{BB962C8B-B14F-4D97-AF65-F5344CB8AC3E}">
        <p14:creationId xmlns:p14="http://schemas.microsoft.com/office/powerpoint/2010/main" val="356088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D0A02-DB3F-574B-AB13-2D61F9C62B9B}" type="datetimeFigureOut">
              <a:rPr lang="en-US" smtClean="0"/>
              <a:t>4/6/2023</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27864-99F7-C94B-827C-BF12A6E18587}" type="slidenum">
              <a:rPr lang="en-US" smtClean="0"/>
              <a:t>‹#›</a:t>
            </a:fld>
            <a:endParaRPr lang="en-US" dirty="0"/>
          </a:p>
        </p:txBody>
      </p:sp>
    </p:spTree>
    <p:extLst>
      <p:ext uri="{BB962C8B-B14F-4D97-AF65-F5344CB8AC3E}">
        <p14:creationId xmlns:p14="http://schemas.microsoft.com/office/powerpoint/2010/main" val="427745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487DE82A-A02F-FB48-8B5A-AFA2EE611347}"/>
              </a:ext>
            </a:extLst>
          </p:cNvPr>
          <p:cNvGraphicFramePr>
            <a:graphicFrameLocks noGrp="1"/>
          </p:cNvGraphicFramePr>
          <p:nvPr>
            <p:extLst>
              <p:ext uri="{D42A27DB-BD31-4B8C-83A1-F6EECF244321}">
                <p14:modId xmlns:p14="http://schemas.microsoft.com/office/powerpoint/2010/main" val="3381045205"/>
              </p:ext>
            </p:extLst>
          </p:nvPr>
        </p:nvGraphicFramePr>
        <p:xfrm>
          <a:off x="348344" y="195943"/>
          <a:ext cx="9220200" cy="7525103"/>
        </p:xfrm>
        <a:graphic>
          <a:graphicData uri="http://schemas.openxmlformats.org/drawingml/2006/table">
            <a:tbl>
              <a:tblPr firstRow="1" bandRow="1">
                <a:tableStyleId>{5C22544A-7EE6-4342-B048-85BDC9FD1C3A}</a:tableStyleId>
              </a:tblPr>
              <a:tblGrid>
                <a:gridCol w="4420796">
                  <a:extLst>
                    <a:ext uri="{9D8B030D-6E8A-4147-A177-3AD203B41FA5}">
                      <a16:colId xmlns:a16="http://schemas.microsoft.com/office/drawing/2014/main" xmlns="" val="2998864693"/>
                    </a:ext>
                  </a:extLst>
                </a:gridCol>
                <a:gridCol w="356336">
                  <a:extLst>
                    <a:ext uri="{9D8B030D-6E8A-4147-A177-3AD203B41FA5}">
                      <a16:colId xmlns:a16="http://schemas.microsoft.com/office/drawing/2014/main" xmlns="" val="95259689"/>
                    </a:ext>
                  </a:extLst>
                </a:gridCol>
                <a:gridCol w="4443068">
                  <a:extLst>
                    <a:ext uri="{9D8B030D-6E8A-4147-A177-3AD203B41FA5}">
                      <a16:colId xmlns:a16="http://schemas.microsoft.com/office/drawing/2014/main" xmlns="" val="4213655710"/>
                    </a:ext>
                  </a:extLst>
                </a:gridCol>
              </a:tblGrid>
              <a:tr h="5619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mn-lt"/>
                          <a:ea typeface="Calibri" panose="020F0502020204030204" pitchFamily="34" charset="0"/>
                          <a:cs typeface="Times New Roman" panose="02020603050405020304" pitchFamily="18" charset="0"/>
                        </a:rPr>
                        <a:t>St Mary’s Church Finances - 2022</a:t>
                      </a:r>
                      <a:r>
                        <a:rPr lang="en-GB" sz="1400" b="0" i="0" u="none" strike="noStrike" dirty="0">
                          <a:solidFill>
                            <a:schemeClr val="tx1"/>
                          </a:solidFill>
                          <a:effectLst/>
                          <a:latin typeface="+mn-lt"/>
                          <a:ea typeface="Calibri" panose="020F0502020204030204" pitchFamily="34" charset="0"/>
                          <a:cs typeface="Times New Roman" panose="02020603050405020304" pitchFamily="18" charset="0"/>
                        </a:rPr>
                        <a:t> </a:t>
                      </a:r>
                      <a:endParaRPr lang="en-GB" sz="14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chemeClr val="tx1"/>
                        </a:solidFill>
                        <a:effectLst/>
                        <a:latin typeface="+mn-lt"/>
                      </a:endParaRPr>
                    </a:p>
                    <a:p>
                      <a:endParaRPr lang="en-US" dirty="0">
                        <a:solidFill>
                          <a:schemeClr val="tx1"/>
                        </a:solidFill>
                      </a:endParaRPr>
                    </a:p>
                    <a:p>
                      <a:endParaRPr lang="en-US" dirty="0">
                        <a:solidFill>
                          <a:schemeClr val="tx1"/>
                        </a:solidFill>
                      </a:endParaRPr>
                    </a:p>
                  </a:txBody>
                  <a:tcPr>
                    <a:noFill/>
                  </a:tcPr>
                </a:tc>
                <a:tc>
                  <a:txBody>
                    <a:bodyPr/>
                    <a:lstStyle/>
                    <a:p>
                      <a:endParaRPr lang="en-US" dirty="0"/>
                    </a:p>
                  </a:txBody>
                  <a:tcPr>
                    <a:noFill/>
                  </a:tcPr>
                </a:tc>
                <a:tc>
                  <a:txBody>
                    <a:bodyPr/>
                    <a:lstStyle/>
                    <a:p>
                      <a:pPr algn="ctr">
                        <a:spcAft>
                          <a:spcPts val="0"/>
                        </a:spcAft>
                      </a:pPr>
                      <a:endParaRPr lang="en-GB" sz="800" b="1" dirty="0">
                        <a:solidFill>
                          <a:schemeClr val="tx1"/>
                        </a:solidFill>
                        <a:effectLst/>
                      </a:endParaRPr>
                    </a:p>
                    <a:p>
                      <a:pPr algn="ctr">
                        <a:spcAft>
                          <a:spcPts val="0"/>
                        </a:spcAft>
                      </a:pPr>
                      <a:r>
                        <a:rPr lang="en-GB" sz="1400" b="1" dirty="0">
                          <a:solidFill>
                            <a:schemeClr val="tx1"/>
                          </a:solidFill>
                          <a:effectLst/>
                        </a:rPr>
                        <a:t>St Mary’s Church – Ambleside</a:t>
                      </a:r>
                      <a:r>
                        <a:rPr lang="en-GB" sz="1400" dirty="0">
                          <a:solidFill>
                            <a:schemeClr val="tx1"/>
                          </a:solidFill>
                          <a:effectLst/>
                        </a:rPr>
                        <a:t> </a:t>
                      </a:r>
                    </a:p>
                    <a:p>
                      <a:pPr algn="ctr">
                        <a:spcAft>
                          <a:spcPts val="0"/>
                        </a:spcAft>
                      </a:pPr>
                      <a:endParaRPr lang="en-GB" sz="600" dirty="0">
                        <a:solidFill>
                          <a:schemeClr val="tx1"/>
                        </a:solidFill>
                        <a:effectLst/>
                      </a:endParaRPr>
                    </a:p>
                    <a:p>
                      <a:pPr algn="ctr">
                        <a:spcAft>
                          <a:spcPts val="0"/>
                        </a:spcAft>
                      </a:pPr>
                      <a:endParaRPr lang="en-GB" sz="600" dirty="0">
                        <a:solidFill>
                          <a:schemeClr val="tx1"/>
                        </a:solidFill>
                        <a:effectLst/>
                      </a:endParaRPr>
                    </a:p>
                    <a:p>
                      <a:pPr algn="ctr">
                        <a:spcAft>
                          <a:spcPts val="0"/>
                        </a:spcAft>
                      </a:pPr>
                      <a:endParaRPr lang="en-GB" sz="6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effectLst/>
                        </a:rPr>
                        <a:t>Live Generously  </a:t>
                      </a:r>
                      <a:r>
                        <a:rPr lang="en-GB" sz="1200" b="1" dirty="0">
                          <a:solidFill>
                            <a:schemeClr val="tx1"/>
                          </a:solidFill>
                          <a:effectLst/>
                        </a:rPr>
                        <a:t>- Paul’s Teaching in 2 Corinthians 9 v 6-11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b="1"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effectLst/>
                          <a:latin typeface="+mn-lt"/>
                        </a:rPr>
                        <a:t>“</a:t>
                      </a:r>
                      <a:r>
                        <a:rPr lang="en-GB" sz="1100" b="0" i="0" u="none" strike="noStrike" dirty="0">
                          <a:solidFill>
                            <a:schemeClr val="tx1"/>
                          </a:solidFill>
                          <a:effectLst/>
                          <a:latin typeface="+mn-lt"/>
                          <a:ea typeface="Calibri" panose="020F0502020204030204" pitchFamily="34" charset="0"/>
                          <a:cs typeface="Arial" panose="020B0604020202020204" pitchFamily="34" charset="0"/>
                        </a:rPr>
                        <a:t> </a:t>
                      </a:r>
                      <a:r>
                        <a:rPr lang="en-GB" sz="1100" b="0" dirty="0">
                          <a:solidFill>
                            <a:schemeClr val="tx1"/>
                          </a:solidFill>
                          <a:effectLst/>
                          <a:latin typeface="+mn-lt"/>
                        </a:rPr>
                        <a:t> </a:t>
                      </a:r>
                      <a:r>
                        <a:rPr lang="en-GB" sz="1100" b="0" kern="1200" baseline="30000" dirty="0">
                          <a:solidFill>
                            <a:schemeClr val="tx1"/>
                          </a:solidFill>
                          <a:effectLst/>
                          <a:latin typeface="+mn-lt"/>
                          <a:ea typeface="+mn-ea"/>
                          <a:cs typeface="+mn-cs"/>
                        </a:rPr>
                        <a:t>6 </a:t>
                      </a:r>
                      <a:r>
                        <a:rPr lang="en-GB" sz="1100" b="0" dirty="0">
                          <a:solidFill>
                            <a:schemeClr val="tx1"/>
                          </a:solidFill>
                        </a:rPr>
                        <a:t>Remember this: Whoever sows sparingly will also reap sparingly, and whoever sows generously will also reap generously. </a:t>
                      </a:r>
                      <a:r>
                        <a:rPr lang="en-GB" sz="1100" b="0" kern="1200" baseline="30000" dirty="0">
                          <a:solidFill>
                            <a:schemeClr val="tx1"/>
                          </a:solidFill>
                          <a:effectLst/>
                          <a:latin typeface="+mn-lt"/>
                          <a:ea typeface="+mn-ea"/>
                          <a:cs typeface="+mn-cs"/>
                        </a:rPr>
                        <a:t>7 </a:t>
                      </a:r>
                      <a:r>
                        <a:rPr lang="en-GB" sz="1100" b="0" dirty="0">
                          <a:solidFill>
                            <a:schemeClr val="tx1"/>
                          </a:solidFill>
                        </a:rPr>
                        <a:t>Each of you should give what you have decided in your heart to give, not reluctantly or under compulsion, for God loves a cheerful giver.</a:t>
                      </a:r>
                      <a:r>
                        <a:rPr lang="en-GB" sz="1100" b="0" kern="1200" baseline="30000" dirty="0">
                          <a:solidFill>
                            <a:schemeClr val="tx1"/>
                          </a:solidFill>
                          <a:effectLst/>
                          <a:latin typeface="+mn-lt"/>
                          <a:ea typeface="+mn-ea"/>
                          <a:cs typeface="+mn-cs"/>
                        </a:rPr>
                        <a:t>8 </a:t>
                      </a:r>
                      <a:r>
                        <a:rPr lang="en-GB" sz="1100" b="0" dirty="0">
                          <a:solidFill>
                            <a:schemeClr val="tx1"/>
                          </a:solidFill>
                        </a:rPr>
                        <a:t>And God is able to bless you abundantly, so that in all things at all times, having all that you need, you will abound in every good work. </a:t>
                      </a:r>
                      <a:r>
                        <a:rPr lang="en-GB" sz="1100" b="0" kern="1200" baseline="30000" dirty="0">
                          <a:solidFill>
                            <a:schemeClr val="tx1"/>
                          </a:solidFill>
                          <a:effectLst/>
                          <a:latin typeface="+mn-lt"/>
                          <a:ea typeface="+mn-ea"/>
                          <a:cs typeface="+mn-cs"/>
                        </a:rPr>
                        <a:t>9 </a:t>
                      </a:r>
                      <a:r>
                        <a:rPr lang="en-GB" sz="1100" b="0" dirty="0">
                          <a:solidFill>
                            <a:schemeClr val="tx1"/>
                          </a:solidFill>
                        </a:rPr>
                        <a:t>As it is written: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kern="1200" dirty="0">
                          <a:solidFill>
                            <a:schemeClr val="tx1"/>
                          </a:solidFill>
                          <a:effectLst/>
                          <a:latin typeface="+mn-lt"/>
                          <a:ea typeface="+mn-ea"/>
                          <a:cs typeface="+mn-cs"/>
                        </a:rPr>
                        <a:t>“They have freely scattered their gifts to the poor; their righteousness endures forever.”</a:t>
                      </a:r>
                      <a:endParaRPr lang="en-GB" sz="1100" b="0" i="1"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1"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baseline="30000" dirty="0">
                          <a:solidFill>
                            <a:schemeClr val="tx1"/>
                          </a:solidFill>
                          <a:effectLst/>
                          <a:latin typeface="+mn-lt"/>
                          <a:ea typeface="+mn-ea"/>
                          <a:cs typeface="+mn-cs"/>
                        </a:rPr>
                        <a:t>10 </a:t>
                      </a:r>
                      <a:r>
                        <a:rPr lang="en-GB" sz="1100" b="0" kern="1200" dirty="0">
                          <a:solidFill>
                            <a:schemeClr val="tx1"/>
                          </a:solidFill>
                          <a:effectLst/>
                          <a:latin typeface="+mn-lt"/>
                          <a:ea typeface="+mn-ea"/>
                          <a:cs typeface="+mn-cs"/>
                        </a:rPr>
                        <a:t>Now he who supplies seed to the sower and bread for food will also supply and increase your store of seed and will enlarge the harvest of your righteousness. </a:t>
                      </a:r>
                      <a:r>
                        <a:rPr lang="en-GB" sz="1100" b="0" kern="1200" baseline="30000" dirty="0">
                          <a:solidFill>
                            <a:schemeClr val="tx1"/>
                          </a:solidFill>
                          <a:effectLst/>
                          <a:latin typeface="+mn-lt"/>
                          <a:ea typeface="+mn-ea"/>
                          <a:cs typeface="+mn-cs"/>
                        </a:rPr>
                        <a:t>11 </a:t>
                      </a:r>
                      <a:r>
                        <a:rPr lang="en-GB" sz="1100" b="0" kern="1200" dirty="0">
                          <a:solidFill>
                            <a:schemeClr val="tx1"/>
                          </a:solidFill>
                          <a:effectLst/>
                          <a:latin typeface="+mn-lt"/>
                          <a:ea typeface="+mn-ea"/>
                          <a:cs typeface="+mn-cs"/>
                        </a:rPr>
                        <a:t>You will be enriched in every way so that you can be generous on every occasion, and through us your generosity will result in thanksgiving to God.”</a:t>
                      </a:r>
                    </a:p>
                    <a:p>
                      <a:pPr algn="l">
                        <a:spcAft>
                          <a:spcPts val="0"/>
                        </a:spcAft>
                      </a:pPr>
                      <a:endParaRPr lang="en-GB" sz="600" b="0" dirty="0">
                        <a:solidFill>
                          <a:schemeClr val="tx1"/>
                        </a:solidFill>
                        <a:effectLst/>
                        <a:latin typeface="+mn-lt"/>
                      </a:endParaRPr>
                    </a:p>
                    <a:p>
                      <a:pPr algn="l">
                        <a:spcAft>
                          <a:spcPts val="0"/>
                        </a:spcAft>
                      </a:pPr>
                      <a:r>
                        <a:rPr lang="en-GB" sz="1400" b="1" dirty="0">
                          <a:solidFill>
                            <a:schemeClr val="tx1"/>
                          </a:solidFill>
                          <a:latin typeface="+mn-lt"/>
                        </a:rPr>
                        <a:t>Biblical Teaching - </a:t>
                      </a:r>
                      <a:r>
                        <a:rPr lang="en-GB" sz="1400" b="1" i="1" dirty="0">
                          <a:solidFill>
                            <a:schemeClr val="tx1"/>
                          </a:solidFill>
                          <a:latin typeface="+mn-lt"/>
                        </a:rPr>
                        <a:t>Stewardship &amp; Giving</a:t>
                      </a:r>
                    </a:p>
                    <a:p>
                      <a:pPr algn="ctr">
                        <a:spcAft>
                          <a:spcPts val="0"/>
                        </a:spcAft>
                      </a:pPr>
                      <a:endParaRPr lang="en-GB" sz="800" b="1"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mn-lt"/>
                        </a:rPr>
                        <a:t>Everything we have comes from the Lord. (1 Corinthians 10 v26)</a:t>
                      </a:r>
                    </a:p>
                    <a:p>
                      <a:endParaRPr lang="en-GB" sz="800" b="0" dirty="0">
                        <a:solidFill>
                          <a:schemeClr val="tx1"/>
                        </a:solidFill>
                        <a:latin typeface="+mn-lt"/>
                      </a:endParaRPr>
                    </a:p>
                    <a:p>
                      <a:r>
                        <a:rPr lang="en-GB" sz="1100" b="0" dirty="0">
                          <a:solidFill>
                            <a:schemeClr val="tx1"/>
                          </a:solidFill>
                          <a:latin typeface="+mn-lt"/>
                        </a:rPr>
                        <a:t>Give to the Lord the first of everything we receive -</a:t>
                      </a:r>
                    </a:p>
                    <a:p>
                      <a:r>
                        <a:rPr lang="en-GB" sz="1100" b="0" dirty="0">
                          <a:solidFill>
                            <a:schemeClr val="tx1"/>
                          </a:solidFill>
                          <a:latin typeface="+mn-lt"/>
                        </a:rPr>
                        <a:t>”the principle of First”. (Genesis 14 v 18-20)</a:t>
                      </a:r>
                    </a:p>
                    <a:p>
                      <a:endParaRPr lang="en-GB" sz="800" b="0" dirty="0">
                        <a:solidFill>
                          <a:schemeClr val="tx1"/>
                        </a:solidFill>
                        <a:latin typeface="+mn-lt"/>
                      </a:endParaRPr>
                    </a:p>
                    <a:p>
                      <a:r>
                        <a:rPr lang="en-GB" sz="1100" b="0" dirty="0">
                          <a:solidFill>
                            <a:schemeClr val="tx1"/>
                          </a:solidFill>
                          <a:latin typeface="+mn-lt"/>
                        </a:rPr>
                        <a:t>We are not owners of what we have, we are </a:t>
                      </a:r>
                      <a:r>
                        <a:rPr lang="en-GB" sz="1100" b="1" dirty="0">
                          <a:solidFill>
                            <a:schemeClr val="tx1"/>
                          </a:solidFill>
                          <a:latin typeface="+mn-lt"/>
                        </a:rPr>
                        <a:t>Stewards </a:t>
                      </a:r>
                      <a:r>
                        <a:rPr lang="en-GB" sz="1100" b="0" dirty="0">
                          <a:solidFill>
                            <a:schemeClr val="tx1"/>
                          </a:solidFill>
                          <a:latin typeface="+mn-lt"/>
                        </a:rPr>
                        <a:t>of what we have been given to look after. (Luke 12 v 16-21). (Matthew 25 v 14-30).</a:t>
                      </a:r>
                    </a:p>
                    <a:p>
                      <a:endParaRPr lang="en-GB" sz="800" b="0" dirty="0">
                        <a:solidFill>
                          <a:schemeClr val="tx1"/>
                        </a:solidFill>
                        <a:latin typeface="+mn-lt"/>
                      </a:endParaRPr>
                    </a:p>
                    <a:p>
                      <a:r>
                        <a:rPr lang="en-GB" sz="1100" b="0" kern="1200" dirty="0">
                          <a:solidFill>
                            <a:schemeClr val="tx1"/>
                          </a:solidFill>
                          <a:latin typeface="+mn-lt"/>
                          <a:ea typeface="+mn-ea"/>
                          <a:cs typeface="+mn-cs"/>
                        </a:rPr>
                        <a:t>Jesus calls for complete love of the Father: body, mind, soul and strength. (Luke 10 v27). </a:t>
                      </a:r>
                      <a:r>
                        <a:rPr lang="en-GB" sz="1100" b="0" dirty="0">
                          <a:solidFill>
                            <a:schemeClr val="tx1"/>
                          </a:solidFill>
                          <a:latin typeface="+mn-lt"/>
                        </a:rPr>
                        <a:t>Jesus re-affirms the principle of tithing. (Matthew 23 v 23). Our tithe is to be given to the “storehouse” (local church) for its mission and ministry. (Malachi 3 v 10)</a:t>
                      </a:r>
                    </a:p>
                    <a:p>
                      <a:endParaRPr lang="en-GB" sz="800" b="0" dirty="0">
                        <a:solidFill>
                          <a:schemeClr val="tx1"/>
                        </a:solidFill>
                        <a:latin typeface="+mn-lt"/>
                      </a:endParaRPr>
                    </a:p>
                    <a:p>
                      <a:r>
                        <a:rPr lang="en-GB" sz="1100" b="0" dirty="0">
                          <a:solidFill>
                            <a:schemeClr val="tx1"/>
                          </a:solidFill>
                          <a:latin typeface="+mn-lt"/>
                        </a:rPr>
                        <a:t>A “Free will Offering” is over and above our Tithing. (Exodus 35 v29)</a:t>
                      </a:r>
                    </a:p>
                    <a:p>
                      <a:pPr marL="457200"/>
                      <a:endParaRPr lang="en-GB" sz="800" b="0" dirty="0">
                        <a:solidFill>
                          <a:schemeClr val="tx1"/>
                        </a:solidFill>
                        <a:latin typeface="+mn-lt"/>
                      </a:endParaRPr>
                    </a:p>
                    <a:p>
                      <a:r>
                        <a:rPr lang="en-GB" sz="1100" b="1" i="1" dirty="0">
                          <a:solidFill>
                            <a:schemeClr val="tx1"/>
                          </a:solidFill>
                          <a:latin typeface="+mn-lt"/>
                        </a:rPr>
                        <a:t>Think biblically and pray about how much you should give. Remember, whatever you decide to give or however you decide to distribute your giving, all that you have comes from God.</a:t>
                      </a:r>
                    </a:p>
                  </a:txBody>
                  <a:tcPr>
                    <a:noFill/>
                  </a:tcPr>
                </a:tc>
                <a:extLst>
                  <a:ext uri="{0D108BD9-81ED-4DB2-BD59-A6C34878D82A}">
                    <a16:rowId xmlns:a16="http://schemas.microsoft.com/office/drawing/2014/main" xmlns="" val="2216900409"/>
                  </a:ext>
                </a:extLst>
              </a:tr>
              <a:tr h="1043023">
                <a:tc>
                  <a:txBody>
                    <a:bodyPr/>
                    <a:lstStyle/>
                    <a:p>
                      <a:endParaRPr lang="en-US" dirty="0">
                        <a:solidFill>
                          <a:schemeClr val="tx1"/>
                        </a:solidFill>
                      </a:endParaRPr>
                    </a:p>
                  </a:txBody>
                  <a:tcPr>
                    <a:noFill/>
                  </a:tcPr>
                </a:tc>
                <a:tc>
                  <a:txBody>
                    <a:bodyPr/>
                    <a:lstStyle/>
                    <a:p>
                      <a:endParaRPr lang="en-US" dirty="0"/>
                    </a:p>
                  </a:txBody>
                  <a:tcPr>
                    <a:noFill/>
                  </a:tcPr>
                </a:tc>
                <a:tc>
                  <a:txBody>
                    <a:bodyPr/>
                    <a:lstStyle/>
                    <a:p>
                      <a:endParaRPr lang="en-GB" sz="1100" b="0" dirty="0">
                        <a:solidFill>
                          <a:schemeClr val="tx1"/>
                        </a:solidFill>
                        <a:latin typeface="+mn-lt"/>
                      </a:endParaRPr>
                    </a:p>
                  </a:txBody>
                  <a:tcPr>
                    <a:noFill/>
                  </a:tcPr>
                </a:tc>
                <a:extLst>
                  <a:ext uri="{0D108BD9-81ED-4DB2-BD59-A6C34878D82A}">
                    <a16:rowId xmlns:a16="http://schemas.microsoft.com/office/drawing/2014/main" xmlns="" val="1983558501"/>
                  </a:ext>
                </a:extLst>
              </a:tr>
            </a:tbl>
          </a:graphicData>
        </a:graphic>
      </p:graphicFrame>
      <p:pic>
        <p:nvPicPr>
          <p:cNvPr id="7" name="Picture 6">
            <a:extLst>
              <a:ext uri="{FF2B5EF4-FFF2-40B4-BE49-F238E27FC236}">
                <a16:creationId xmlns:a16="http://schemas.microsoft.com/office/drawing/2014/main" xmlns="" id="{53EFBF7F-A501-714B-A6A6-FE4C7832B5C6}"/>
              </a:ext>
            </a:extLst>
          </p:cNvPr>
          <p:cNvPicPr>
            <a:picLocks noChangeAspect="1"/>
          </p:cNvPicPr>
          <p:nvPr/>
        </p:nvPicPr>
        <p:blipFill>
          <a:blip r:embed="rId3"/>
          <a:stretch>
            <a:fillRect/>
          </a:stretch>
        </p:blipFill>
        <p:spPr>
          <a:xfrm>
            <a:off x="648444" y="5477713"/>
            <a:ext cx="828004" cy="1010556"/>
          </a:xfrm>
          <a:prstGeom prst="rect">
            <a:avLst/>
          </a:prstGeom>
        </p:spPr>
      </p:pic>
      <p:sp>
        <p:nvSpPr>
          <p:cNvPr id="6" name="TextBox 5">
            <a:extLst>
              <a:ext uri="{FF2B5EF4-FFF2-40B4-BE49-F238E27FC236}">
                <a16:creationId xmlns:a16="http://schemas.microsoft.com/office/drawing/2014/main" xmlns="" id="{08FF239B-F25B-0040-8F30-AC3AEF0E1E08}"/>
              </a:ext>
            </a:extLst>
          </p:cNvPr>
          <p:cNvSpPr txBox="1"/>
          <p:nvPr/>
        </p:nvSpPr>
        <p:spPr>
          <a:xfrm flipH="1">
            <a:off x="1583237" y="5705745"/>
            <a:ext cx="3021420" cy="600164"/>
          </a:xfrm>
          <a:prstGeom prst="rect">
            <a:avLst/>
          </a:prstGeom>
          <a:noFill/>
        </p:spPr>
        <p:txBody>
          <a:bodyPr wrap="square" rtlCol="0">
            <a:spAutoFit/>
          </a:bodyPr>
          <a:lstStyle/>
          <a:p>
            <a:r>
              <a:rPr lang="en-GB" sz="1100" dirty="0"/>
              <a:t>Please note: All Major Repairs to the Church have been funded by generous legacies, matched Grant Funding and targeted community appeals.</a:t>
            </a:r>
          </a:p>
        </p:txBody>
      </p:sp>
      <p:pic>
        <p:nvPicPr>
          <p:cNvPr id="11" name="Picture 10">
            <a:extLst>
              <a:ext uri="{FF2B5EF4-FFF2-40B4-BE49-F238E27FC236}">
                <a16:creationId xmlns:a16="http://schemas.microsoft.com/office/drawing/2014/main" xmlns="" id="{2E55DBDF-97FE-594C-976F-413701ED2B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6256" y="124711"/>
            <a:ext cx="930001" cy="740134"/>
          </a:xfrm>
          <a:prstGeom prst="rect">
            <a:avLst/>
          </a:prstGeom>
        </p:spPr>
      </p:pic>
      <p:pic>
        <p:nvPicPr>
          <p:cNvPr id="2" name="Picture 1">
            <a:extLst>
              <a:ext uri="{FF2B5EF4-FFF2-40B4-BE49-F238E27FC236}">
                <a16:creationId xmlns:a16="http://schemas.microsoft.com/office/drawing/2014/main" xmlns="" id="{9FDA50D4-ED64-8533-BBAC-BE74D4733AC0}"/>
              </a:ext>
            </a:extLst>
          </p:cNvPr>
          <p:cNvPicPr>
            <a:picLocks noChangeAspect="1"/>
          </p:cNvPicPr>
          <p:nvPr/>
        </p:nvPicPr>
        <p:blipFill>
          <a:blip r:embed="rId5"/>
          <a:stretch>
            <a:fillRect/>
          </a:stretch>
        </p:blipFill>
        <p:spPr>
          <a:xfrm>
            <a:off x="541655" y="487204"/>
            <a:ext cx="3845288" cy="2260772"/>
          </a:xfrm>
          <a:prstGeom prst="rect">
            <a:avLst/>
          </a:prstGeom>
        </p:spPr>
      </p:pic>
      <p:pic>
        <p:nvPicPr>
          <p:cNvPr id="5" name="Picture 4">
            <a:extLst>
              <a:ext uri="{FF2B5EF4-FFF2-40B4-BE49-F238E27FC236}">
                <a16:creationId xmlns:a16="http://schemas.microsoft.com/office/drawing/2014/main" xmlns="" id="{A76E9B24-0128-05A9-3917-2D536C5BAE9E}"/>
              </a:ext>
            </a:extLst>
          </p:cNvPr>
          <p:cNvPicPr>
            <a:picLocks noChangeAspect="1"/>
          </p:cNvPicPr>
          <p:nvPr/>
        </p:nvPicPr>
        <p:blipFill>
          <a:blip r:embed="rId6"/>
          <a:stretch>
            <a:fillRect/>
          </a:stretch>
        </p:blipFill>
        <p:spPr>
          <a:xfrm>
            <a:off x="541655" y="2976008"/>
            <a:ext cx="3845288" cy="2501705"/>
          </a:xfrm>
          <a:prstGeom prst="rect">
            <a:avLst/>
          </a:prstGeom>
        </p:spPr>
      </p:pic>
    </p:spTree>
    <p:extLst>
      <p:ext uri="{BB962C8B-B14F-4D97-AF65-F5344CB8AC3E}">
        <p14:creationId xmlns:p14="http://schemas.microsoft.com/office/powerpoint/2010/main" val="110182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487DE82A-A02F-FB48-8B5A-AFA2EE611347}"/>
              </a:ext>
            </a:extLst>
          </p:cNvPr>
          <p:cNvGraphicFramePr>
            <a:graphicFrameLocks noGrp="1"/>
          </p:cNvGraphicFramePr>
          <p:nvPr>
            <p:extLst>
              <p:ext uri="{D42A27DB-BD31-4B8C-83A1-F6EECF244321}">
                <p14:modId xmlns:p14="http://schemas.microsoft.com/office/powerpoint/2010/main" val="4055647867"/>
              </p:ext>
            </p:extLst>
          </p:nvPr>
        </p:nvGraphicFramePr>
        <p:xfrm>
          <a:off x="317160" y="195943"/>
          <a:ext cx="9385314" cy="6629400"/>
        </p:xfrm>
        <a:graphic>
          <a:graphicData uri="http://schemas.openxmlformats.org/drawingml/2006/table">
            <a:tbl>
              <a:tblPr firstRow="1" bandRow="1">
                <a:tableStyleId>{5C22544A-7EE6-4342-B048-85BDC9FD1C3A}</a:tableStyleId>
              </a:tblPr>
              <a:tblGrid>
                <a:gridCol w="4499963">
                  <a:extLst>
                    <a:ext uri="{9D8B030D-6E8A-4147-A177-3AD203B41FA5}">
                      <a16:colId xmlns:a16="http://schemas.microsoft.com/office/drawing/2014/main" xmlns="" val="2998864693"/>
                    </a:ext>
                  </a:extLst>
                </a:gridCol>
                <a:gridCol w="362718">
                  <a:extLst>
                    <a:ext uri="{9D8B030D-6E8A-4147-A177-3AD203B41FA5}">
                      <a16:colId xmlns:a16="http://schemas.microsoft.com/office/drawing/2014/main" xmlns="" val="95259689"/>
                    </a:ext>
                  </a:extLst>
                </a:gridCol>
                <a:gridCol w="4522633">
                  <a:extLst>
                    <a:ext uri="{9D8B030D-6E8A-4147-A177-3AD203B41FA5}">
                      <a16:colId xmlns:a16="http://schemas.microsoft.com/office/drawing/2014/main" xmlns="" val="4213655710"/>
                    </a:ext>
                  </a:extLst>
                </a:gridCol>
              </a:tblGrid>
              <a:tr h="6470468">
                <a:tc>
                  <a:txBody>
                    <a:bodyPr/>
                    <a:lstStyle/>
                    <a:p>
                      <a:pPr algn="ctr">
                        <a:spcAft>
                          <a:spcPts val="0"/>
                        </a:spcAft>
                      </a:pPr>
                      <a:endParaRPr lang="en-GB" sz="600" b="0" i="1" dirty="0">
                        <a:solidFill>
                          <a:schemeClr val="tx1"/>
                        </a:solidFill>
                        <a:effectLst/>
                        <a:latin typeface="+mn-lt"/>
                      </a:endParaRPr>
                    </a:p>
                    <a:p>
                      <a:pPr algn="l">
                        <a:spcAft>
                          <a:spcPts val="0"/>
                        </a:spcAft>
                      </a:pPr>
                      <a:r>
                        <a:rPr lang="en-GB" sz="1100" b="1" dirty="0">
                          <a:solidFill>
                            <a:schemeClr val="tx1"/>
                          </a:solidFill>
                          <a:effectLst/>
                          <a:latin typeface="+mn-lt"/>
                        </a:rPr>
                        <a:t>GOD</a:t>
                      </a:r>
                      <a:r>
                        <a:rPr lang="en-GB" sz="1100" b="0" dirty="0">
                          <a:solidFill>
                            <a:schemeClr val="tx1"/>
                          </a:solidFill>
                          <a:effectLst/>
                          <a:latin typeface="+mn-lt"/>
                        </a:rPr>
                        <a:t>…is all giving, all loving. His Son freely laid down his life for us and we give because HE has first given to us.</a:t>
                      </a:r>
                    </a:p>
                    <a:p>
                      <a:pPr algn="l">
                        <a:spcAft>
                          <a:spcPts val="0"/>
                        </a:spcAft>
                      </a:pPr>
                      <a:endParaRPr lang="en-GB" sz="600" b="0" dirty="0">
                        <a:solidFill>
                          <a:schemeClr val="tx1"/>
                        </a:solidFill>
                        <a:effectLst/>
                        <a:latin typeface="+mn-lt"/>
                      </a:endParaRPr>
                    </a:p>
                    <a:p>
                      <a:pPr algn="l">
                        <a:spcAft>
                          <a:spcPts val="0"/>
                        </a:spcAft>
                      </a:pPr>
                      <a:r>
                        <a:rPr lang="en-GB" sz="1100" b="0" dirty="0">
                          <a:solidFill>
                            <a:schemeClr val="tx1"/>
                          </a:solidFill>
                          <a:effectLst/>
                          <a:latin typeface="+mn-lt"/>
                        </a:rPr>
                        <a:t> </a:t>
                      </a:r>
                      <a:r>
                        <a:rPr lang="en-GB" sz="1100" b="1" dirty="0">
                          <a:solidFill>
                            <a:schemeClr val="tx1"/>
                          </a:solidFill>
                          <a:effectLst/>
                          <a:latin typeface="+mn-lt"/>
                        </a:rPr>
                        <a:t>THE CHURCH</a:t>
                      </a:r>
                      <a:r>
                        <a:rPr lang="en-GB" sz="1100" b="0" dirty="0">
                          <a:solidFill>
                            <a:schemeClr val="tx1"/>
                          </a:solidFill>
                          <a:effectLst/>
                          <a:latin typeface="+mn-lt"/>
                        </a:rPr>
                        <a:t>…. Is the fellowship of God’s believing people – ordinary people, like you and me, but people who take God seriously. People who have so much to thank God for.</a:t>
                      </a:r>
                    </a:p>
                    <a:p>
                      <a:pPr algn="l">
                        <a:spcAft>
                          <a:spcPts val="0"/>
                        </a:spcAft>
                      </a:pPr>
                      <a:r>
                        <a:rPr lang="en-GB" sz="600" b="0" dirty="0">
                          <a:solidFill>
                            <a:schemeClr val="tx1"/>
                          </a:solidFill>
                          <a:effectLst/>
                          <a:latin typeface="+mn-lt"/>
                        </a:rPr>
                        <a:t> </a:t>
                      </a:r>
                    </a:p>
                    <a:p>
                      <a:pPr algn="l">
                        <a:spcAft>
                          <a:spcPts val="0"/>
                        </a:spcAft>
                      </a:pPr>
                      <a:r>
                        <a:rPr lang="en-GB" sz="1100" b="1" dirty="0">
                          <a:solidFill>
                            <a:schemeClr val="tx1"/>
                          </a:solidFill>
                          <a:effectLst/>
                          <a:latin typeface="+mn-lt"/>
                        </a:rPr>
                        <a:t>MINISTRY</a:t>
                      </a:r>
                      <a:r>
                        <a:rPr lang="en-GB" sz="1100" b="0" dirty="0">
                          <a:solidFill>
                            <a:schemeClr val="tx1"/>
                          </a:solidFill>
                          <a:effectLst/>
                          <a:latin typeface="+mn-lt"/>
                        </a:rPr>
                        <a:t>….Means all of us working together.</a:t>
                      </a:r>
                    </a:p>
                    <a:p>
                      <a:pPr marL="342900" lvl="0" indent="-342900" algn="l">
                        <a:spcAft>
                          <a:spcPts val="0"/>
                        </a:spcAft>
                        <a:buFont typeface="Symbol" pitchFamily="2" charset="2"/>
                        <a:buChar char=""/>
                      </a:pPr>
                      <a:r>
                        <a:rPr lang="en-GB" sz="1100" b="0" dirty="0">
                          <a:solidFill>
                            <a:schemeClr val="tx1"/>
                          </a:solidFill>
                          <a:effectLst/>
                          <a:latin typeface="+mn-lt"/>
                        </a:rPr>
                        <a:t>Sharing the life of the risen Lord</a:t>
                      </a:r>
                    </a:p>
                    <a:p>
                      <a:pPr marL="342900" lvl="0" indent="-342900" algn="l">
                        <a:spcAft>
                          <a:spcPts val="0"/>
                        </a:spcAft>
                        <a:buFont typeface="Symbol" pitchFamily="2" charset="2"/>
                        <a:buChar char=""/>
                      </a:pPr>
                      <a:r>
                        <a:rPr lang="en-GB" sz="1100" b="0" dirty="0">
                          <a:solidFill>
                            <a:schemeClr val="tx1"/>
                          </a:solidFill>
                          <a:effectLst/>
                          <a:latin typeface="+mn-lt"/>
                        </a:rPr>
                        <a:t>Sharing our life and faith with others</a:t>
                      </a:r>
                    </a:p>
                    <a:p>
                      <a:pPr marL="342900" lvl="0" indent="-342900" algn="l">
                        <a:spcAft>
                          <a:spcPts val="0"/>
                        </a:spcAft>
                        <a:buFont typeface="Symbol" pitchFamily="2" charset="2"/>
                        <a:buChar char=""/>
                      </a:pPr>
                      <a:r>
                        <a:rPr lang="en-GB" sz="1100" b="0" dirty="0">
                          <a:solidFill>
                            <a:schemeClr val="tx1"/>
                          </a:solidFill>
                          <a:effectLst/>
                          <a:latin typeface="+mn-lt"/>
                        </a:rPr>
                        <a:t>Building up disciples</a:t>
                      </a:r>
                    </a:p>
                    <a:p>
                      <a:pPr marL="342900" lvl="0" indent="-342900" algn="l">
                        <a:spcAft>
                          <a:spcPts val="0"/>
                        </a:spcAft>
                        <a:buFont typeface="Symbol" pitchFamily="2" charset="2"/>
                        <a:buChar char=""/>
                      </a:pPr>
                      <a:r>
                        <a:rPr lang="en-GB" sz="1100" b="0" dirty="0">
                          <a:solidFill>
                            <a:schemeClr val="tx1"/>
                          </a:solidFill>
                          <a:effectLst/>
                          <a:latin typeface="+mn-lt"/>
                        </a:rPr>
                        <a:t>Reaching out with works of love to the community and to the world</a:t>
                      </a:r>
                    </a:p>
                    <a:p>
                      <a:pPr algn="l">
                        <a:spcAft>
                          <a:spcPts val="0"/>
                        </a:spcAft>
                      </a:pPr>
                      <a:r>
                        <a:rPr lang="en-GB" sz="600" b="0" dirty="0">
                          <a:solidFill>
                            <a:schemeClr val="tx1"/>
                          </a:solidFill>
                          <a:effectLst/>
                          <a:latin typeface="+mn-lt"/>
                        </a:rPr>
                        <a:t> </a:t>
                      </a:r>
                    </a:p>
                    <a:p>
                      <a:pPr algn="l">
                        <a:spcAft>
                          <a:spcPts val="0"/>
                        </a:spcAft>
                      </a:pPr>
                      <a:r>
                        <a:rPr lang="en-GB" sz="1100" b="1" dirty="0">
                          <a:solidFill>
                            <a:schemeClr val="tx1"/>
                          </a:solidFill>
                          <a:effectLst/>
                          <a:latin typeface="+mn-lt"/>
                        </a:rPr>
                        <a:t>MONEY</a:t>
                      </a:r>
                      <a:r>
                        <a:rPr lang="en-GB" sz="1100" b="0" dirty="0">
                          <a:solidFill>
                            <a:schemeClr val="tx1"/>
                          </a:solidFill>
                          <a:effectLst/>
                          <a:latin typeface="+mn-lt"/>
                        </a:rPr>
                        <a:t>…..is needed in God’s household as in your own. We share together the support of our church and its ministry both locally and further afield through the various individuals and organisations which we as a fellowship support.</a:t>
                      </a:r>
                      <a:r>
                        <a:rPr lang="en-GB" sz="1100" b="0" i="0" u="none" strike="noStrike" dirty="0">
                          <a:solidFill>
                            <a:schemeClr val="tx1"/>
                          </a:solidFill>
                          <a:effectLst/>
                          <a:latin typeface="+mn-lt"/>
                          <a:ea typeface="Calibri" panose="020F0502020204030204" pitchFamily="34" charset="0"/>
                          <a:cs typeface="Times New Roman" panose="02020603050405020304" pitchFamily="18" charset="0"/>
                        </a:rPr>
                        <a:t> </a:t>
                      </a:r>
                      <a:endParaRPr lang="en-GB" sz="1100" b="0" i="0" u="none" strike="noStrike" dirty="0">
                        <a:solidFill>
                          <a:schemeClr val="tx1"/>
                        </a:solidFill>
                        <a:effectLst/>
                        <a:latin typeface="+mn-lt"/>
                      </a:endParaRPr>
                    </a:p>
                    <a:p>
                      <a:pPr algn="l">
                        <a:spcAft>
                          <a:spcPts val="0"/>
                        </a:spcAft>
                      </a:pPr>
                      <a:endParaRPr lang="en-GB" sz="1100" b="1" dirty="0">
                        <a:solidFill>
                          <a:schemeClr val="tx1"/>
                        </a:solidFill>
                        <a:effectLst/>
                        <a:latin typeface="+mn-lt"/>
                      </a:endParaRPr>
                    </a:p>
                    <a:p>
                      <a:pPr algn="l">
                        <a:spcAft>
                          <a:spcPts val="0"/>
                        </a:spcAft>
                      </a:pPr>
                      <a:endParaRPr lang="en-GB" sz="1100" b="1" dirty="0">
                        <a:solidFill>
                          <a:schemeClr val="tx1"/>
                        </a:solidFill>
                        <a:effectLst/>
                        <a:latin typeface="+mn-lt"/>
                      </a:endParaRPr>
                    </a:p>
                    <a:p>
                      <a:pPr algn="l">
                        <a:spcAft>
                          <a:spcPts val="0"/>
                        </a:spcAft>
                      </a:pPr>
                      <a:r>
                        <a:rPr lang="en-GB" sz="1100" b="1" dirty="0">
                          <a:solidFill>
                            <a:schemeClr val="tx1"/>
                          </a:solidFill>
                          <a:effectLst/>
                          <a:latin typeface="+mn-lt"/>
                        </a:rPr>
                        <a:t>ACTIONS</a:t>
                      </a:r>
                      <a:r>
                        <a:rPr lang="en-GB" sz="1100" b="0" dirty="0">
                          <a:solidFill>
                            <a:schemeClr val="tx1"/>
                          </a:solidFill>
                          <a:effectLst/>
                          <a:latin typeface="+mn-lt"/>
                        </a:rPr>
                        <a:t>….Speak louder than words – so be generous</a:t>
                      </a:r>
                    </a:p>
                    <a:p>
                      <a:pPr marL="342900" lvl="0" indent="-342900" algn="l">
                        <a:spcAft>
                          <a:spcPts val="0"/>
                        </a:spcAft>
                        <a:buFont typeface="Symbol" pitchFamily="2" charset="2"/>
                        <a:buChar char=""/>
                      </a:pPr>
                      <a:r>
                        <a:rPr lang="en-GB" sz="1100" b="0" dirty="0">
                          <a:solidFill>
                            <a:schemeClr val="tx1"/>
                          </a:solidFill>
                          <a:effectLst/>
                          <a:latin typeface="+mn-lt"/>
                        </a:rPr>
                        <a:t>With your TIME. With your ABILITIES and GIFTS – discover them, develop them and use them for Him.</a:t>
                      </a:r>
                    </a:p>
                    <a:p>
                      <a:pPr marL="342900" lvl="0" indent="-342900" algn="l">
                        <a:spcAft>
                          <a:spcPts val="0"/>
                        </a:spcAft>
                        <a:buFont typeface="Symbol" pitchFamily="2" charset="2"/>
                        <a:buChar char=""/>
                      </a:pPr>
                      <a:r>
                        <a:rPr lang="en-GB" sz="1100" b="0" dirty="0">
                          <a:solidFill>
                            <a:schemeClr val="tx1"/>
                          </a:solidFill>
                          <a:effectLst/>
                          <a:latin typeface="+mn-lt"/>
                        </a:rPr>
                        <a:t>With your POSSESSIONS – they are His, you are only the manager of them.</a:t>
                      </a:r>
                    </a:p>
                    <a:p>
                      <a:pPr marL="342900" lvl="0" indent="-342900" algn="l">
                        <a:spcAft>
                          <a:spcPts val="0"/>
                        </a:spcAft>
                        <a:buFont typeface="Symbol" pitchFamily="2" charset="2"/>
                        <a:buChar char=""/>
                      </a:pPr>
                      <a:r>
                        <a:rPr lang="en-GB" sz="1100" b="0" dirty="0">
                          <a:solidFill>
                            <a:schemeClr val="tx1"/>
                          </a:solidFill>
                          <a:effectLst/>
                          <a:latin typeface="+mn-lt"/>
                        </a:rPr>
                        <a:t>With your MONEY – for it is by God’s grace that you have it.</a:t>
                      </a:r>
                      <a:endParaRPr lang="en-GB" sz="1100" b="0" i="0" u="none" strike="noStrike" dirty="0">
                        <a:solidFill>
                          <a:schemeClr val="tx1"/>
                        </a:solidFill>
                        <a:effectLst/>
                        <a:latin typeface="+mn-lt"/>
                      </a:endParaRPr>
                    </a:p>
                    <a:p>
                      <a:pPr algn="ctr">
                        <a:spcAft>
                          <a:spcPts val="0"/>
                        </a:spcAft>
                      </a:pPr>
                      <a:endParaRPr lang="en-GB" sz="800" b="0" dirty="0">
                        <a:solidFill>
                          <a:schemeClr val="tx1"/>
                        </a:solidFill>
                        <a:latin typeface="+mn-lt"/>
                      </a:endParaRPr>
                    </a:p>
                    <a:p>
                      <a:endParaRPr lang="en-GB" sz="1100" b="0" dirty="0">
                        <a:solidFill>
                          <a:schemeClr val="tx1"/>
                        </a:solidFill>
                        <a:latin typeface="+mn-lt"/>
                      </a:endParaRPr>
                    </a:p>
                    <a:p>
                      <a:pPr marL="0" lvl="0" indent="0" algn="ctr">
                        <a:lnSpc>
                          <a:spcPct val="100000"/>
                        </a:lnSpc>
                        <a:spcBef>
                          <a:spcPts val="0"/>
                        </a:spcBef>
                        <a:buNone/>
                        <a:defRPr/>
                      </a:pPr>
                      <a:r>
                        <a:rPr lang="en-GB" sz="1200" b="1" dirty="0">
                          <a:solidFill>
                            <a:schemeClr val="tx1"/>
                          </a:solidFill>
                          <a:latin typeface="+mn-lt"/>
                        </a:rPr>
                        <a:t>Practical Pointers</a:t>
                      </a:r>
                    </a:p>
                    <a:p>
                      <a:pPr marL="0" lvl="0" indent="0">
                        <a:lnSpc>
                          <a:spcPct val="100000"/>
                        </a:lnSpc>
                        <a:spcBef>
                          <a:spcPts val="0"/>
                        </a:spcBef>
                        <a:buNone/>
                        <a:defRPr/>
                      </a:pPr>
                      <a:r>
                        <a:rPr lang="en-GB" sz="1100" b="0" dirty="0">
                          <a:solidFill>
                            <a:schemeClr val="tx1"/>
                          </a:solidFill>
                          <a:latin typeface="+mn-lt"/>
                        </a:rPr>
                        <a:t>Set up a standing order to coincide with when you receive your income or ask for envelopes for a weekly contribution if you prefer. Don’t put off tomorrow what you can do today – tomorrow has a habit of not arriving. Make sure that your good intentions are not just that – </a:t>
                      </a:r>
                      <a:r>
                        <a:rPr lang="en-GB" sz="1100" b="1" dirty="0">
                          <a:solidFill>
                            <a:schemeClr val="tx1"/>
                          </a:solidFill>
                          <a:latin typeface="+mn-lt"/>
                        </a:rPr>
                        <a:t>act today</a:t>
                      </a:r>
                      <a:r>
                        <a:rPr lang="en-GB" sz="1100" b="0" dirty="0">
                          <a:solidFill>
                            <a:schemeClr val="tx1"/>
                          </a:solidFill>
                          <a:latin typeface="+mn-lt"/>
                        </a:rPr>
                        <a:t>.</a:t>
                      </a:r>
                    </a:p>
                    <a:p>
                      <a:endParaRPr lang="en-GB" sz="800" b="0" dirty="0">
                        <a:solidFill>
                          <a:schemeClr val="tx1"/>
                        </a:solidFill>
                        <a:latin typeface="+mn-lt"/>
                      </a:endParaRPr>
                    </a:p>
                    <a:p>
                      <a:r>
                        <a:rPr lang="en-GB" sz="1100" b="0" dirty="0">
                          <a:solidFill>
                            <a:schemeClr val="tx1"/>
                          </a:solidFill>
                          <a:latin typeface="+mn-lt"/>
                        </a:rPr>
                        <a:t>Give your gifts a boost</a:t>
                      </a:r>
                    </a:p>
                    <a:p>
                      <a:pPr marL="342900" lvl="0" indent="-342900">
                        <a:buFont typeface="Symbol" pitchFamily="2" charset="2"/>
                        <a:buChar char=""/>
                      </a:pPr>
                      <a:r>
                        <a:rPr lang="en-GB" sz="1100" b="0" dirty="0">
                          <a:solidFill>
                            <a:schemeClr val="tx1"/>
                          </a:solidFill>
                          <a:latin typeface="+mn-lt"/>
                        </a:rPr>
                        <a:t>Another 25% at present, if you pay sufficient income tax. All you have to do is complete a Gift Aid declaration. It is as simple as that!</a:t>
                      </a:r>
                    </a:p>
                    <a:p>
                      <a:pPr marL="342900" lvl="0" indent="-342900">
                        <a:buFont typeface="Symbol" pitchFamily="2" charset="2"/>
                        <a:buChar char=""/>
                      </a:pPr>
                      <a:r>
                        <a:rPr lang="en-GB" sz="1100" b="0" dirty="0">
                          <a:solidFill>
                            <a:schemeClr val="tx1"/>
                          </a:solidFill>
                          <a:latin typeface="+mn-lt"/>
                        </a:rPr>
                        <a:t>If you want to find out more about the scheme or envelope giving, please contact: </a:t>
                      </a:r>
                      <a:r>
                        <a:rPr lang="en-GB" sz="1100" b="1" dirty="0">
                          <a:solidFill>
                            <a:schemeClr val="tx1"/>
                          </a:solidFill>
                          <a:latin typeface="+mn-lt"/>
                        </a:rPr>
                        <a:t>Church Treasurer </a:t>
                      </a:r>
                      <a:r>
                        <a:rPr lang="en-GB" sz="1100" b="0" dirty="0">
                          <a:solidFill>
                            <a:schemeClr val="tx1"/>
                          </a:solidFill>
                          <a:latin typeface="+mn-lt"/>
                        </a:rPr>
                        <a:t>(Tony Sunnucks) </a:t>
                      </a:r>
                    </a:p>
                  </a:txBody>
                  <a:tcPr>
                    <a:noFill/>
                  </a:tcPr>
                </a:tc>
                <a:tc>
                  <a:txBody>
                    <a:bodyPr/>
                    <a:lstStyle/>
                    <a:p>
                      <a:endParaRPr lang="en-US" dirty="0"/>
                    </a:p>
                  </a:txBody>
                  <a:tcPr>
                    <a:noFill/>
                  </a:tcPr>
                </a:tc>
                <a:tc>
                  <a:txBody>
                    <a:bodyPr/>
                    <a:lstStyle/>
                    <a:p>
                      <a:pPr algn="ctr" fontAlgn="t">
                        <a:spcBef>
                          <a:spcPts val="0"/>
                        </a:spcBef>
                        <a:spcAft>
                          <a:spcPts val="0"/>
                        </a:spcAft>
                      </a:pPr>
                      <a:r>
                        <a:rPr lang="en-GB" sz="1100" b="0" i="0" u="none" strike="noStrike" dirty="0">
                          <a:effectLst/>
                          <a:latin typeface="+mn-lt"/>
                          <a:ea typeface="Calibri" panose="020F0502020204030204" pitchFamily="34" charset="0"/>
                          <a:cs typeface="Times New Roman" panose="02020603050405020304" pitchFamily="18" charset="0"/>
                        </a:rPr>
                        <a:t> </a:t>
                      </a:r>
                      <a:r>
                        <a:rPr lang="en-GB" sz="1400" b="1" kern="1200" dirty="0">
                          <a:solidFill>
                            <a:schemeClr val="tx1"/>
                          </a:solidFill>
                          <a:latin typeface="+mn-lt"/>
                          <a:ea typeface="+mn-ea"/>
                          <a:cs typeface="+mn-cs"/>
                        </a:rPr>
                        <a:t>Our Mission - </a:t>
                      </a:r>
                      <a:r>
                        <a:rPr lang="en-GB" sz="1400" b="0" i="1" kern="1200" dirty="0">
                          <a:solidFill>
                            <a:schemeClr val="tx1"/>
                          </a:solidFill>
                          <a:latin typeface="+mn-lt"/>
                          <a:ea typeface="+mn-ea"/>
                          <a:cs typeface="+mn-cs"/>
                        </a:rPr>
                        <a:t>we plan to</a:t>
                      </a:r>
                      <a:r>
                        <a:rPr lang="en-GB" sz="1400" b="1" kern="1200" dirty="0">
                          <a:solidFill>
                            <a:schemeClr val="tx1"/>
                          </a:solidFill>
                          <a:latin typeface="+mn-lt"/>
                          <a:ea typeface="+mn-ea"/>
                          <a:cs typeface="+mn-cs"/>
                        </a:rPr>
                        <a:t>:</a:t>
                      </a:r>
                    </a:p>
                    <a:p>
                      <a:pPr algn="ctr" fontAlgn="t">
                        <a:spcBef>
                          <a:spcPts val="0"/>
                        </a:spcBef>
                        <a:spcAft>
                          <a:spcPts val="0"/>
                        </a:spcAft>
                      </a:pPr>
                      <a:endParaRPr lang="en-GB" sz="800" b="1"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kern="1200" dirty="0">
                          <a:solidFill>
                            <a:schemeClr val="tx1"/>
                          </a:solidFill>
                          <a:effectLst/>
                          <a:latin typeface="+mn-lt"/>
                          <a:ea typeface="+mn-ea"/>
                          <a:cs typeface="+mn-cs"/>
                        </a:rPr>
                        <a:t>Provide welcoming, accessible and inspiring worship each week and experiment with new ways of worship.</a:t>
                      </a:r>
                    </a:p>
                    <a:p>
                      <a:pPr marL="171450" lvl="0" indent="-171450">
                        <a:lnSpc>
                          <a:spcPct val="100000"/>
                        </a:lnSpc>
                        <a:buFont typeface="Arial" panose="020B0604020202020204" pitchFamily="34" charset="0"/>
                        <a:buChar char="•"/>
                      </a:pPr>
                      <a:r>
                        <a:rPr lang="en-GB" sz="1100" b="0" kern="1200" dirty="0">
                          <a:solidFill>
                            <a:schemeClr val="tx1"/>
                          </a:solidFill>
                          <a:effectLst/>
                          <a:latin typeface="+mn-lt"/>
                          <a:ea typeface="+mn-ea"/>
                          <a:cs typeface="+mn-cs"/>
                        </a:rPr>
                        <a:t>Welcome new family members at baptisms, celebrate the love of couples at weddings and be available to our community for them to say their ‘good-byes’ to loved ones at funerals, </a:t>
                      </a:r>
                    </a:p>
                    <a:p>
                      <a:pPr marL="171450" lvl="0" indent="-171450">
                        <a:lnSpc>
                          <a:spcPct val="100000"/>
                        </a:lnSpc>
                        <a:buFont typeface="Arial" panose="020B0604020202020204" pitchFamily="34" charset="0"/>
                        <a:buChar char="•"/>
                      </a:pPr>
                      <a:r>
                        <a:rPr lang="en-GB" sz="1100" b="0" kern="1200" dirty="0">
                          <a:solidFill>
                            <a:schemeClr val="tx1"/>
                          </a:solidFill>
                          <a:effectLst/>
                          <a:latin typeface="+mn-lt"/>
                          <a:ea typeface="+mn-ea"/>
                          <a:cs typeface="+mn-cs"/>
                        </a:rPr>
                        <a:t>Have the church open every day for private prayer and to welcome our many visitors. </a:t>
                      </a:r>
                    </a:p>
                    <a:p>
                      <a:pPr marL="0" algn="l" defTabSz="914400" rtl="0" eaLnBrk="1" latinLnBrk="0" hangingPunct="1">
                        <a:lnSpc>
                          <a:spcPct val="100000"/>
                        </a:lnSpc>
                      </a:pPr>
                      <a:r>
                        <a:rPr lang="en-GB" sz="1100" b="0" kern="1200" dirty="0">
                          <a:solidFill>
                            <a:schemeClr val="tx1"/>
                          </a:solidFill>
                          <a:effectLst/>
                          <a:latin typeface="+mn-lt"/>
                          <a:ea typeface="+mn-ea"/>
                          <a:cs typeface="+mn-cs"/>
                        </a:rPr>
                        <a:t>By God’s grace and with your help we continue with God’s mission in our </a:t>
                      </a:r>
                      <a:r>
                        <a:rPr lang="en-GB" sz="1100" b="0" kern="1200" dirty="0">
                          <a:solidFill>
                            <a:schemeClr val="tx1"/>
                          </a:solidFill>
                          <a:latin typeface="+mn-lt"/>
                          <a:ea typeface="+mn-ea"/>
                          <a:cs typeface="+mn-cs"/>
                        </a:rPr>
                        <a:t>community. Thank you for your partnership in the gospel, the commitment of your time, your skills and abilities and, of course, your generous giving to St Mary’s Church Ambleside </a:t>
                      </a: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endParaRPr lang="en-GB" sz="1100" b="0" kern="1200" dirty="0">
                        <a:solidFill>
                          <a:schemeClr val="tx1"/>
                        </a:solidFill>
                        <a:latin typeface="+mn-lt"/>
                        <a:ea typeface="+mn-ea"/>
                        <a:cs typeface="+mn-cs"/>
                      </a:endParaRPr>
                    </a:p>
                    <a:p>
                      <a:pPr marL="0" algn="l" defTabSz="914400" rtl="0" eaLnBrk="1" latinLnBrk="0" hangingPunct="1">
                        <a:lnSpc>
                          <a:spcPct val="100000"/>
                        </a:lnSpc>
                      </a:pPr>
                      <a:r>
                        <a:rPr lang="en-GB" sz="1100" b="0" kern="1200" dirty="0">
                          <a:solidFill>
                            <a:schemeClr val="tx1"/>
                          </a:solidFill>
                          <a:latin typeface="+mn-lt"/>
                          <a:ea typeface="+mn-ea"/>
                          <a:cs typeface="+mn-cs"/>
                        </a:rPr>
                        <a:t>St Mary’s Church also supported </a:t>
                      </a:r>
                      <a:r>
                        <a:rPr lang="en-GB" sz="1100" b="1" kern="1200" dirty="0">
                          <a:solidFill>
                            <a:schemeClr val="tx1"/>
                          </a:solidFill>
                          <a:latin typeface="+mn-lt"/>
                          <a:ea typeface="+mn-ea"/>
                          <a:cs typeface="+mn-cs"/>
                        </a:rPr>
                        <a:t>Christian Aid</a:t>
                      </a:r>
                      <a:r>
                        <a:rPr lang="en-GB" sz="1100" b="0" kern="1200" dirty="0">
                          <a:solidFill>
                            <a:schemeClr val="tx1"/>
                          </a:solidFill>
                          <a:latin typeface="+mn-lt"/>
                          <a:ea typeface="+mn-ea"/>
                          <a:cs typeface="+mn-cs"/>
                        </a:rPr>
                        <a:t>, </a:t>
                      </a:r>
                      <a:r>
                        <a:rPr lang="en-GB" sz="1100" b="1" kern="1200" dirty="0">
                          <a:solidFill>
                            <a:schemeClr val="tx1"/>
                          </a:solidFill>
                          <a:latin typeface="+mn-lt"/>
                          <a:ea typeface="+mn-ea"/>
                          <a:cs typeface="+mn-cs"/>
                        </a:rPr>
                        <a:t>Children’s Society </a:t>
                      </a:r>
                      <a:r>
                        <a:rPr lang="en-GB" sz="1100" b="0" kern="1200" dirty="0">
                          <a:solidFill>
                            <a:schemeClr val="tx1"/>
                          </a:solidFill>
                          <a:latin typeface="+mn-lt"/>
                          <a:ea typeface="+mn-ea"/>
                          <a:cs typeface="+mn-cs"/>
                        </a:rPr>
                        <a:t>and</a:t>
                      </a:r>
                      <a:r>
                        <a:rPr lang="en-GB" sz="1100" b="1" kern="1200" dirty="0">
                          <a:solidFill>
                            <a:schemeClr val="tx1"/>
                          </a:solidFill>
                          <a:latin typeface="+mn-lt"/>
                          <a:ea typeface="+mn-ea"/>
                          <a:cs typeface="+mn-cs"/>
                        </a:rPr>
                        <a:t> Crisis at Christmas</a:t>
                      </a:r>
                      <a:r>
                        <a:rPr lang="en-GB" sz="1100" b="0" kern="1200" dirty="0">
                          <a:solidFill>
                            <a:schemeClr val="tx1"/>
                          </a:solidFill>
                          <a:latin typeface="+mn-lt"/>
                          <a:ea typeface="+mn-ea"/>
                          <a:cs typeface="+mn-cs"/>
                        </a:rPr>
                        <a:t>. These annual collections are sent directly to the charities.</a:t>
                      </a:r>
                    </a:p>
                    <a:p>
                      <a:pPr marL="0" algn="l" defTabSz="914400" rtl="0" eaLnBrk="1" latinLnBrk="0" hangingPunct="1">
                        <a:lnSpc>
                          <a:spcPct val="100000"/>
                        </a:lnSpc>
                      </a:pPr>
                      <a:endParaRPr lang="en-GB" sz="1100" b="0" kern="1200" dirty="0">
                        <a:solidFill>
                          <a:schemeClr val="tx1"/>
                        </a:solidFill>
                        <a:latin typeface="+mn-lt"/>
                        <a:ea typeface="+mn-ea"/>
                        <a:cs typeface="+mn-cs"/>
                      </a:endParaRPr>
                    </a:p>
                  </a:txBody>
                  <a:tcPr>
                    <a:noFill/>
                  </a:tcPr>
                </a:tc>
                <a:extLst>
                  <a:ext uri="{0D108BD9-81ED-4DB2-BD59-A6C34878D82A}">
                    <a16:rowId xmlns:a16="http://schemas.microsoft.com/office/drawing/2014/main" xmlns="" val="2216900409"/>
                  </a:ext>
                </a:extLst>
              </a:tr>
            </a:tbl>
          </a:graphicData>
        </a:graphic>
      </p:graphicFrame>
      <p:pic>
        <p:nvPicPr>
          <p:cNvPr id="6" name="Picture 5">
            <a:extLst>
              <a:ext uri="{FF2B5EF4-FFF2-40B4-BE49-F238E27FC236}">
                <a16:creationId xmlns:a16="http://schemas.microsoft.com/office/drawing/2014/main" xmlns="" id="{349D490D-25F2-0242-85E6-038A5BFF7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807" y="1315720"/>
            <a:ext cx="600166" cy="600166"/>
          </a:xfrm>
          <a:prstGeom prst="rect">
            <a:avLst/>
          </a:prstGeom>
        </p:spPr>
      </p:pic>
      <p:pic>
        <p:nvPicPr>
          <p:cNvPr id="10" name="Picture 9">
            <a:extLst>
              <a:ext uri="{FF2B5EF4-FFF2-40B4-BE49-F238E27FC236}">
                <a16:creationId xmlns:a16="http://schemas.microsoft.com/office/drawing/2014/main" xmlns="" id="{BF4944F4-B60E-F199-60E4-CD7B0C2A14FC}"/>
              </a:ext>
            </a:extLst>
          </p:cNvPr>
          <p:cNvPicPr>
            <a:picLocks noChangeAspect="1"/>
          </p:cNvPicPr>
          <p:nvPr/>
        </p:nvPicPr>
        <p:blipFill>
          <a:blip r:embed="rId4"/>
          <a:stretch>
            <a:fillRect/>
          </a:stretch>
        </p:blipFill>
        <p:spPr>
          <a:xfrm>
            <a:off x="7269867" y="2487958"/>
            <a:ext cx="2504072" cy="1432667"/>
          </a:xfrm>
          <a:prstGeom prst="rect">
            <a:avLst/>
          </a:prstGeom>
        </p:spPr>
      </p:pic>
      <p:pic>
        <p:nvPicPr>
          <p:cNvPr id="12" name="Picture 11">
            <a:extLst>
              <a:ext uri="{FF2B5EF4-FFF2-40B4-BE49-F238E27FC236}">
                <a16:creationId xmlns:a16="http://schemas.microsoft.com/office/drawing/2014/main" xmlns="" id="{AB42705F-4AB0-729E-B325-1208DA3491E1}"/>
              </a:ext>
            </a:extLst>
          </p:cNvPr>
          <p:cNvPicPr>
            <a:picLocks noChangeAspect="1"/>
          </p:cNvPicPr>
          <p:nvPr/>
        </p:nvPicPr>
        <p:blipFill>
          <a:blip r:embed="rId5"/>
          <a:stretch>
            <a:fillRect/>
          </a:stretch>
        </p:blipFill>
        <p:spPr>
          <a:xfrm>
            <a:off x="5253838" y="2487959"/>
            <a:ext cx="2016029" cy="1432667"/>
          </a:xfrm>
          <a:prstGeom prst="rect">
            <a:avLst/>
          </a:prstGeom>
        </p:spPr>
      </p:pic>
      <p:pic>
        <p:nvPicPr>
          <p:cNvPr id="13" name="Picture 12">
            <a:extLst>
              <a:ext uri="{FF2B5EF4-FFF2-40B4-BE49-F238E27FC236}">
                <a16:creationId xmlns:a16="http://schemas.microsoft.com/office/drawing/2014/main" xmlns="" id="{E7E9E63F-469A-9294-9575-7B2806E06AF6}"/>
              </a:ext>
            </a:extLst>
          </p:cNvPr>
          <p:cNvPicPr>
            <a:picLocks noChangeAspect="1"/>
          </p:cNvPicPr>
          <p:nvPr/>
        </p:nvPicPr>
        <p:blipFill>
          <a:blip r:embed="rId6"/>
          <a:stretch>
            <a:fillRect/>
          </a:stretch>
        </p:blipFill>
        <p:spPr>
          <a:xfrm>
            <a:off x="5734160" y="3940316"/>
            <a:ext cx="3488266" cy="2272324"/>
          </a:xfrm>
          <a:prstGeom prst="rect">
            <a:avLst/>
          </a:prstGeom>
        </p:spPr>
      </p:pic>
    </p:spTree>
    <p:extLst>
      <p:ext uri="{BB962C8B-B14F-4D97-AF65-F5344CB8AC3E}">
        <p14:creationId xmlns:p14="http://schemas.microsoft.com/office/powerpoint/2010/main" val="36531443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64</Words>
  <Application>Microsoft Office PowerPoint</Application>
  <PresentationFormat>A4 Paper (210x297 mm)</PresentationFormat>
  <Paragraphs>103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Symbol</vt:lpstr>
      <vt:lpstr>Times New Roman</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sunnucks</dc:creator>
  <cp:lastModifiedBy>St. Mary's Church</cp:lastModifiedBy>
  <cp:revision>36</cp:revision>
  <cp:lastPrinted>2023-03-23T14:18:19Z</cp:lastPrinted>
  <dcterms:created xsi:type="dcterms:W3CDTF">2020-01-31T14:01:22Z</dcterms:created>
  <dcterms:modified xsi:type="dcterms:W3CDTF">2023-04-06T08:13:39Z</dcterms:modified>
</cp:coreProperties>
</file>